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91" y="162833"/>
            <a:ext cx="7232499" cy="441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31311"/>
            <a:ext cx="4608512" cy="10081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Инкерман, внутригородское муниципальное образование города Севастополя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17232"/>
            <a:ext cx="7200802" cy="57606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2025 год и плановый период 2026, 2027 годов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9632" y="4653136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44624"/>
            <a:ext cx="1273557" cy="15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6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60" y="332656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281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полномочия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8048"/>
            <a:ext cx="8561680" cy="27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0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0342" y="1715616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процессе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779" y="263691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Гражданин как налогоплательщик </a:t>
            </a:r>
            <a:r>
              <a:rPr lang="ru-RU" dirty="0">
                <a:solidFill>
                  <a:srgbClr val="0070C0"/>
                </a:solidFill>
              </a:rPr>
              <a:t>— помогает формировать доходную часть</a:t>
            </a:r>
          </a:p>
          <a:p>
            <a:r>
              <a:rPr lang="ru-RU" dirty="0">
                <a:solidFill>
                  <a:srgbClr val="0070C0"/>
                </a:solidFill>
              </a:rPr>
              <a:t>бюджета</a:t>
            </a:r>
          </a:p>
          <a:p>
            <a:r>
              <a:rPr lang="ru-RU" b="1" u="sng" dirty="0">
                <a:solidFill>
                  <a:srgbClr val="0070C0"/>
                </a:solidFill>
              </a:rPr>
              <a:t>Гражданин как получатель социальных гарантий</a:t>
            </a:r>
            <a:r>
              <a:rPr lang="ru-RU" dirty="0">
                <a:solidFill>
                  <a:srgbClr val="0070C0"/>
                </a:solidFill>
              </a:rPr>
              <a:t> — получает социальные</a:t>
            </a:r>
          </a:p>
          <a:p>
            <a:r>
              <a:rPr lang="ru-RU" dirty="0">
                <a:solidFill>
                  <a:srgbClr val="0070C0"/>
                </a:solidFill>
              </a:rPr>
              <a:t>гарантии- расходная часть бюджета (ЖКХ, культура, физическая культура и спорт и</a:t>
            </a:r>
          </a:p>
          <a:p>
            <a:r>
              <a:rPr lang="ru-RU" dirty="0">
                <a:solidFill>
                  <a:srgbClr val="0070C0"/>
                </a:solidFill>
              </a:rPr>
              <a:t>прочее)</a:t>
            </a:r>
          </a:p>
          <a:p>
            <a:r>
              <a:rPr lang="ru-RU" b="1" u="sng" dirty="0">
                <a:solidFill>
                  <a:srgbClr val="0070C0"/>
                </a:solidFill>
              </a:rPr>
              <a:t>Возможность влияния гражданина на состав </a:t>
            </a:r>
            <a:r>
              <a:rPr lang="ru-RU" b="1" u="sng" dirty="0" smtClean="0">
                <a:solidFill>
                  <a:srgbClr val="0070C0"/>
                </a:solidFill>
              </a:rPr>
              <a:t>бюджета </a:t>
            </a:r>
            <a:r>
              <a:rPr lang="ru-RU" dirty="0" smtClean="0">
                <a:solidFill>
                  <a:srgbClr val="0070C0"/>
                </a:solidFill>
              </a:rPr>
              <a:t>— </a:t>
            </a:r>
            <a:r>
              <a:rPr lang="ru-RU" dirty="0">
                <a:solidFill>
                  <a:srgbClr val="0070C0"/>
                </a:solidFill>
              </a:rPr>
              <a:t>публичные</a:t>
            </a:r>
          </a:p>
          <a:p>
            <a:r>
              <a:rPr lang="ru-RU" dirty="0">
                <a:solidFill>
                  <a:srgbClr val="0070C0"/>
                </a:solidFill>
              </a:rPr>
              <a:t>слушания по проекту бюджета муниципального образования на очередной</a:t>
            </a:r>
          </a:p>
          <a:p>
            <a:r>
              <a:rPr lang="ru-RU" dirty="0">
                <a:solidFill>
                  <a:srgbClr val="0070C0"/>
                </a:solidFill>
              </a:rPr>
              <a:t>финансовый год и плановый период; публичные слушания по отчету об</a:t>
            </a:r>
          </a:p>
          <a:p>
            <a:r>
              <a:rPr lang="ru-RU" dirty="0">
                <a:solidFill>
                  <a:srgbClr val="0070C0"/>
                </a:solidFill>
              </a:rPr>
              <a:t>исполнении бюджета 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3590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0724" y="148478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закона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(решения) о бюджете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68952" cy="31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4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5049" y="1412776"/>
            <a:ext cx="6045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48880"/>
            <a:ext cx="8457505" cy="3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55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0165" y="1412776"/>
            <a:ext cx="6135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1332"/>
              </p:ext>
            </p:extLst>
          </p:nvPr>
        </p:nvGraphicFramePr>
        <p:xfrm>
          <a:off x="467544" y="2996952"/>
          <a:ext cx="8229600" cy="2304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584"/>
                <a:gridCol w="1943660"/>
                <a:gridCol w="2057678"/>
                <a:gridCol w="2057678"/>
              </a:tblGrid>
              <a:tr h="620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</a:rPr>
                        <a:t>      </a:t>
                      </a:r>
                      <a:r>
                        <a:rPr lang="ru-RU" sz="1800" dirty="0" smtClean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2025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2026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2027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561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Доходы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55 757,30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54 901,60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57 085,30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55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Расходы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55 757,30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54 901,60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57 085,30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565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Дефицит/профицит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7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77281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зачисления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Инкермана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65633"/>
            <a:ext cx="8136905" cy="27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27201"/>
              </p:ext>
            </p:extLst>
          </p:nvPr>
        </p:nvGraphicFramePr>
        <p:xfrm>
          <a:off x="637220" y="2132856"/>
          <a:ext cx="8085583" cy="4124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3175"/>
                <a:gridCol w="936104"/>
                <a:gridCol w="864096"/>
                <a:gridCol w="1008112"/>
                <a:gridCol w="864096"/>
              </a:tblGrid>
              <a:tr h="665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Факт 2024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План 2025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План 2026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План   2027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7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Налог на доходы физических лиц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332,8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377,0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406,0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438,0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60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Налог, взимаемый с применением патентной системы налогообложения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2 229,4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2 391,0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2 426,0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2 462,0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900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225,1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228,0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228,0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228,0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60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Доходы от оказания платных услуг и компенсации затрат государства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92,0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60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8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Итого </a:t>
                      </a:r>
                      <a:r>
                        <a:rPr lang="ru-RU" sz="17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налоговые и неналоговые </a:t>
                      </a:r>
                      <a:r>
                        <a:rPr lang="ru-RU" sz="17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доходы</a:t>
                      </a:r>
                      <a:endParaRPr lang="ru-RU" sz="9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2 884,7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2 996,0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3 060,0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3 128,0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13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484784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(безвозмездные поступления)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2268707"/>
            <a:ext cx="8604448" cy="36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2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88928"/>
              </p:ext>
            </p:extLst>
          </p:nvPr>
        </p:nvGraphicFramePr>
        <p:xfrm>
          <a:off x="408030" y="2822318"/>
          <a:ext cx="8570250" cy="2933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1434"/>
                <a:gridCol w="1366633"/>
                <a:gridCol w="1152128"/>
                <a:gridCol w="1152128"/>
                <a:gridCol w="1237927"/>
              </a:tblGrid>
              <a:tr h="1200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Межбюджетные трансферты (безвозмездные поступления)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Факт 2024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План 2025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План 2026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План   2027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7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Дотации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14 886,7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14 877,7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12 426,9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12 965,8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7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Субвенции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34 959,4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37 883,6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39 414,7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40 991,5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600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Возврат остатков межбюджетных трансфертов прошлых лет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-92,0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8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49 754,1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52 761,3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51 841,6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53 957,3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360" y="2452986"/>
            <a:ext cx="104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232" y="1556792"/>
            <a:ext cx="8603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города Инкермана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(безвозмездные поступления)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26876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Инкермана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23220"/>
              </p:ext>
            </p:extLst>
          </p:nvPr>
        </p:nvGraphicFramePr>
        <p:xfrm>
          <a:off x="493204" y="2348880"/>
          <a:ext cx="8229600" cy="376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408"/>
                <a:gridCol w="1310515"/>
                <a:gridCol w="1156081"/>
                <a:gridCol w="1156081"/>
                <a:gridCol w="1310515"/>
              </a:tblGrid>
              <a:tr h="665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Наименование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Факт 2024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План 2025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План 2026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План   2027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7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Общегосударственные вопросы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17 686,7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18 908,1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18 865,4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20 127,6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60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Жилищно – коммунальное хозяйство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31 483,0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34 154,6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35 536,2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36 957,7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600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Национальная безопасность и правохранительная деятельность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8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Культура, кинематография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2 174,0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2 004,6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500,0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8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Физическая культура и спорт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293,8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420,0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80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Средства массовой информации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208,5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210,0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  <a:tr h="38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Всего расходов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51 926,0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55 757,3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54 901,6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57 085,3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28" marR="58728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68344" y="1988840"/>
            <a:ext cx="104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4763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92888" cy="489654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5800" b="1" dirty="0">
                <a:solidFill>
                  <a:srgbClr val="FF0000"/>
                </a:solidFill>
              </a:rPr>
              <a:t>Что такое «Бюджет для граждан»?</a:t>
            </a:r>
            <a:endParaRPr lang="ru-RU" sz="5800" dirty="0">
              <a:solidFill>
                <a:srgbClr val="FF0000"/>
              </a:solidFill>
            </a:endParaRPr>
          </a:p>
          <a:p>
            <a:endParaRPr lang="ru-RU" dirty="0"/>
          </a:p>
          <a:p>
            <a:pPr algn="l">
              <a:lnSpc>
                <a:spcPct val="120000"/>
              </a:lnSpc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Бюджет для граждан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это упрощенная версия бюджетного документа, которая использует неформальный язык и доступные форматы, чтобы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облегчить 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граждан понимание бюджета. Она содержит информационно- аналитический материал, доступный для широкого круга неподготовленных пользователей: основы бюджета и бюджетного процесса, проект бюджета, его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исполнение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другую информацию для граждан.</a:t>
            </a:r>
          </a:p>
          <a:p>
            <a:pPr algn="l"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муниципального округа, на улучшение качества жизни населения.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50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916832"/>
            <a:ext cx="872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муниципальные программы?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183" y="3140968"/>
            <a:ext cx="8726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документ стратегического планирования,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содержащий комплекс планируемых мероприятий, взаимосвязанных по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задачам, срокам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осуществления, исполнителям, ресурсам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обеспечивающих наиболее эффективное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целей и решение задач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71515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966120" cy="7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450" y="779739"/>
            <a:ext cx="8726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местной администрации города Инкермана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105519"/>
              </p:ext>
            </p:extLst>
          </p:nvPr>
        </p:nvGraphicFramePr>
        <p:xfrm>
          <a:off x="395536" y="1118293"/>
          <a:ext cx="8208911" cy="5479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270"/>
                <a:gridCol w="4801539"/>
                <a:gridCol w="1050254"/>
                <a:gridCol w="949726"/>
                <a:gridCol w="975122"/>
              </a:tblGrid>
              <a:tr h="396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муниципальной программы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39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общественного порядка на территории города Инкермана внутригородского муниципального образования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59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и осуществление мероприятий по защите населения от чрезвычайных ситуаций природного и техногенного характера на территории города Инкермана, ВМО 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793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Профилактика терроризма и экстремизма на территории города Инкермана, а так же минимизация последствий проявления терроризма и экстремизма на территории города Инкермана, внутригородского муниципального образования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39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культуры в городе Инкермане, внутригородском муниципальном образовании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2 004,6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23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«Праздники»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1 804,6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2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«Военно-патриотическое воспитание»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396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физической культуры  и спорта в городе Инкермане, внутригородском муниципальном образовании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420,0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59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Информационная политика и развитие средств массовой информации в городе Инкермане, внутригородском муниципальном образовании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59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Владение, пользование и распоряжение муниципальным имуществом города Инкермана, внутригородского муниципального образования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228,0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59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Осуществление отдельных государственных полномочий в сфере благоустройства на территории города Инкермана, внутригородского муниципального образования города Севастополя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34 154,6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35 536,2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36 957,7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  <a:tr h="254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 по муниципальным программам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37 107,2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36 536,2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36 957,7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90" marR="457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6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349" y="2132856"/>
            <a:ext cx="4078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Контактная информация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68" y="188640"/>
            <a:ext cx="480888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92494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Севастополь,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Инкерман, ул. Шевкопляса, 37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(8692)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72-29-50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ma_inkerman@mail.ru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https://inkerman-gov.ru/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0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412777"/>
            <a:ext cx="7702624" cy="49685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Принцип </a:t>
            </a:r>
            <a:r>
              <a:rPr lang="ru-RU" sz="2400" b="1" dirty="0">
                <a:solidFill>
                  <a:srgbClr val="FF0000"/>
                </a:solidFill>
              </a:rPr>
              <a:t>прозрачности (открытости) бюджета Российской Федерации означает: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600" dirty="0" smtClean="0"/>
              <a:t>-  обязательное </a:t>
            </a:r>
            <a:r>
              <a:rPr lang="ru-RU" sz="1600" dirty="0"/>
              <a:t>опубликование в средствах массовой информации утвержденных бюджетов и отчетов об их исполнении, доступность иных сведений о бюджетах;</a:t>
            </a:r>
            <a:br>
              <a:rPr lang="ru-RU" sz="1600" dirty="0"/>
            </a:br>
            <a:r>
              <a:rPr lang="ru-RU" sz="1600" dirty="0" smtClean="0"/>
              <a:t>-  обязательная </a:t>
            </a:r>
            <a:r>
              <a:rPr lang="ru-RU" sz="1600" dirty="0"/>
              <a:t>открытость для общества и средств массовой информации проектов бюджетов, процедур рассмотрения и принятия </a:t>
            </a:r>
            <a:r>
              <a:rPr lang="ru-RU" sz="1600" dirty="0" smtClean="0"/>
              <a:t>решений по </a:t>
            </a:r>
            <a:r>
              <a:rPr lang="ru-RU" sz="1600" dirty="0"/>
              <a:t>проектам бюджетов;</a:t>
            </a:r>
            <a:br>
              <a:rPr lang="ru-RU" sz="1600" dirty="0"/>
            </a:br>
            <a:r>
              <a:rPr lang="ru-RU" sz="1600" dirty="0" smtClean="0"/>
              <a:t>-  обеспечение </a:t>
            </a:r>
            <a:r>
              <a:rPr lang="ru-RU" sz="1600" dirty="0"/>
              <a:t>доступа к информации на едином портале бюджетной системы Российской Федерации в сети «Интернет»;</a:t>
            </a:r>
            <a:br>
              <a:rPr lang="ru-RU" sz="1600" dirty="0"/>
            </a:br>
            <a:r>
              <a:rPr lang="ru-RU" sz="1600" dirty="0" smtClean="0"/>
              <a:t>-  преемственность </a:t>
            </a:r>
            <a:r>
              <a:rPr lang="ru-RU" sz="1600" dirty="0"/>
              <a:t>бюджетной классификации Российской Федерации, а также обеспечение сопоставимости показателей отчетного, текущего и очередного финансового года.</a:t>
            </a:r>
            <a:br>
              <a:rPr lang="ru-RU" sz="16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>                                                                                                </a:t>
            </a:r>
            <a:br>
              <a:rPr lang="ru-RU" sz="1300" dirty="0" smtClean="0"/>
            </a:br>
            <a:r>
              <a:rPr lang="ru-RU" sz="1300" dirty="0"/>
              <a:t> </a:t>
            </a:r>
            <a:r>
              <a:rPr lang="ru-RU" sz="1300" dirty="0" smtClean="0"/>
              <a:t>                                                                                         </a:t>
            </a:r>
            <a:r>
              <a:rPr lang="ru-RU" sz="1300" i="1" dirty="0" smtClean="0"/>
              <a:t>Бюджетный </a:t>
            </a:r>
            <a:r>
              <a:rPr lang="ru-RU" sz="1300" i="1" dirty="0"/>
              <a:t>кодекс Российской Федерации, статья 36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5487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67550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rgbClr val="FF0000"/>
                </a:solidFill>
              </a:rPr>
              <a:t>Что такое бюджет? Какие бывают бюджеты?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5" y="2276872"/>
            <a:ext cx="86947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13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99" y="404664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>
                <a:solidFill>
                  <a:srgbClr val="0070C0"/>
                </a:solidFill>
              </a:rPr>
              <a:t>Местный бюджет </a:t>
            </a:r>
            <a:r>
              <a:rPr lang="ru-RU" b="1" dirty="0">
                <a:solidFill>
                  <a:srgbClr val="0070C0"/>
                </a:solidFill>
              </a:rPr>
              <a:t>— </a:t>
            </a:r>
            <a:r>
              <a:rPr lang="ru-RU" dirty="0">
                <a:solidFill>
                  <a:srgbClr val="0070C0"/>
                </a:solidFill>
              </a:rPr>
              <a:t>одна из составных частей бюджетной системы РФ</a:t>
            </a:r>
            <a:r>
              <a:rPr lang="ru-RU" dirty="0" smtClean="0">
                <a:solidFill>
                  <a:srgbClr val="0070C0"/>
                </a:solidFill>
              </a:rPr>
              <a:t>. Он </a:t>
            </a:r>
            <a:r>
              <a:rPr lang="ru-RU" dirty="0">
                <a:solidFill>
                  <a:srgbClr val="0070C0"/>
                </a:solidFill>
              </a:rPr>
              <a:t>является финансовой основой деятельности органов местного самоуправления. В бюджете органа местного самоуправления показываются доходы, полученные в данном городе, сельском поселении, внутригородском муниципальном образовании, и расходы. Осуществляемые им для реализации функций.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26876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бюджета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59" y="2348880"/>
            <a:ext cx="8366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        Бюджет города Инкермана, внутригородского муниципального образования города Севастополя </a:t>
            </a:r>
            <a:r>
              <a:rPr lang="ru-RU" dirty="0"/>
              <a:t>составляется на основе Прогноза социально-экономического развития в целях финансового обеспечения расходных обязательств </a:t>
            </a:r>
            <a:r>
              <a:rPr lang="ru-RU" dirty="0" smtClean="0"/>
              <a:t>города Инкермана, внутригородского муниципального образования города Севастополя, </a:t>
            </a:r>
            <a:r>
              <a:rPr lang="ru-RU" dirty="0"/>
              <a:t>основных направлений бюджетной и налоговой политики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       Программное </a:t>
            </a:r>
            <a:r>
              <a:rPr lang="ru-RU" dirty="0"/>
              <a:t>направление расходов бюджета на 2025 год и плановый период 2026 и 2027 годов отразились в </a:t>
            </a:r>
            <a:r>
              <a:rPr lang="ru-RU" dirty="0" smtClean="0"/>
              <a:t>8 </a:t>
            </a:r>
            <a:r>
              <a:rPr lang="ru-RU" dirty="0"/>
              <a:t>муниципальных программах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5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207853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бюджетного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города Инкермана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63287"/>
              </p:ext>
            </p:extLst>
          </p:nvPr>
        </p:nvGraphicFramePr>
        <p:xfrm>
          <a:off x="323528" y="2348880"/>
          <a:ext cx="8496944" cy="3746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308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годового отчета об исполнении бюджета за прошлый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 апреля</a:t>
                      </a:r>
                    </a:p>
                  </a:txBody>
                  <a:tcPr marL="59285" marR="5928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1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Проверка Контрольно-счетной палатой города Севастополя годового отчета об исполнении бюджета за прошлый год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 мая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  <a:tr h="312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Публичные слушания по годовому отчету за прошедший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май-июнь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  <a:tr h="47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Утверждение Инкерманским городским Советом отчета об исполнении бюджета за прошлый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май-июль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  <a:tr h="47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Составление местной администрацией проекта бюджета на трехлетний период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сентябрь-декабрь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  <a:tr h="39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Рассмотрение проекта бюджета на публичных слушаниях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ноябрь-декабрь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  <a:tr h="47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Утверждение Инкерманским городским советом проекта бюджета на трехлетний период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ноябрь-декабрь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  <a:tr h="474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Исполнение бюджета и внесение изменений в решение о бюджете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1 января по 31 декабря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финансового года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Open Sans"/>
                        <a:ea typeface="Calibri"/>
                        <a:cs typeface="Open Sans"/>
                      </a:endParaRPr>
                    </a:p>
                  </a:txBody>
                  <a:tcPr marL="59285" marR="592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07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471741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 и их полномочия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6747"/>
            <a:ext cx="8208912" cy="261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7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640960" cy="33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60" y="332656"/>
            <a:ext cx="4190256" cy="100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77281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полномочия</a:t>
            </a:r>
          </a:p>
        </p:txBody>
      </p:sp>
    </p:spTree>
    <p:extLst>
      <p:ext uri="{BB962C8B-B14F-4D97-AF65-F5344CB8AC3E}">
        <p14:creationId xmlns:p14="http://schemas.microsoft.com/office/powerpoint/2010/main" val="3265502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939</Words>
  <Application>Microsoft Office PowerPoint</Application>
  <PresentationFormat>Экран (4:3)</PresentationFormat>
  <Paragraphs>267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Город Инкерман, внутригородское муниципальное образование города Севастополя</vt:lpstr>
      <vt:lpstr>Презентация PowerPoint</vt:lpstr>
      <vt:lpstr>Принцип прозрачности (открытости) бюджета Российской Федерации означает:  -  обязательное опубликование в средствах массовой информации утвержденных бюджетов и отчетов об их исполнении, доступность иных сведений о бюджетах; -  обязательная открытость для общества и средств массовой информации проектов бюджетов, процедур рассмотрения и принятия решений по проектам бюджетов; -  обеспечение доступа к информации на едином портале бюджетной системы Российской Федерации в сети «Интернет»; -  преемственность бюджетной классификации Российской Федерации, а также обеспечение сопоставимости показателей отчетного, текущего и очередного финансового года.                                                                                                                                                                                             Бюджетный кодекс Российской Федерации, статья 36</vt:lpstr>
      <vt:lpstr> Что такое бюджет? Какие бывают бюджеты?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Инкерман, внутригородское муниципальное образование города Севастополя</dc:title>
  <dc:creator>Пользователь</dc:creator>
  <cp:lastModifiedBy>Пользователь</cp:lastModifiedBy>
  <cp:revision>17</cp:revision>
  <dcterms:created xsi:type="dcterms:W3CDTF">2025-09-09T12:25:51Z</dcterms:created>
  <dcterms:modified xsi:type="dcterms:W3CDTF">2025-09-10T13:43:05Z</dcterms:modified>
</cp:coreProperties>
</file>